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  <p:embeddedFont>
      <p:font typeface="Montserrat Light"/>
      <p:regular r:id="rId32"/>
      <p:bold r:id="rId33"/>
      <p:italic r:id="rId34"/>
      <p:boldItalic r:id="rId35"/>
    </p:embeddedFont>
    <p:embeddedFont>
      <p:font typeface="Montserrat ExtraLigh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Ligh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Ligh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Light-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ExtraLight-bold.fntdata"/><Relationship Id="rId14" Type="http://schemas.openxmlformats.org/officeDocument/2006/relationships/slide" Target="slides/slide9.xml"/><Relationship Id="rId36" Type="http://schemas.openxmlformats.org/officeDocument/2006/relationships/font" Target="fonts/MontserratExtraLight-regular.fntdata"/><Relationship Id="rId17" Type="http://schemas.openxmlformats.org/officeDocument/2006/relationships/font" Target="fonts/MontserratSemiBold-bold.fntdata"/><Relationship Id="rId39" Type="http://schemas.openxmlformats.org/officeDocument/2006/relationships/font" Target="fonts/MontserratExtraLight-boldItalic.fntdata"/><Relationship Id="rId16" Type="http://schemas.openxmlformats.org/officeDocument/2006/relationships/font" Target="fonts/MontserratSemiBold-regular.fntdata"/><Relationship Id="rId38" Type="http://schemas.openxmlformats.org/officeDocument/2006/relationships/font" Target="fonts/MontserratExtraLight-italic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a1395cc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a1395cc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a1395ccf9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5a1395ccf9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5a1395ccf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5a1395ccf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a1395ccf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5a1395ccf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a1395ccf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a1395ccf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a1395ccf9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a1395ccf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a1395ccf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a1395ccf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5a1395ccf9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5a1395ccf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5a1395ccf9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5a1395ccf9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a1395ccf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5a1395ccf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10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6.png"/><Relationship Id="rId16" Type="http://schemas.openxmlformats.org/officeDocument/2006/relationships/image" Target="../media/image12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podcasts.google.com/feed/aHR0cHM6Ly9mZWVkcy5hY2FzdC5jb20vcHVibGljL3Nob3dzL2Nlby1kaWdpdGFs?sa=X&amp;ved=2ahUKEwjd0tnE4uH1AhUKj2oFHY9lDwoQ9sEGegQIARAC" TargetMode="External"/><Relationship Id="rId10" Type="http://schemas.openxmlformats.org/officeDocument/2006/relationships/image" Target="../media/image10.png"/><Relationship Id="rId13" Type="http://schemas.openxmlformats.org/officeDocument/2006/relationships/hyperlink" Target="https://music.amazon.com.mx/podcasts/4bfeb087-6ce5-4df5-9865-ef83e3ceee11/ceo-digital" TargetMode="External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s://www.deezer.com/es/show/3359202" TargetMode="External"/><Relationship Id="rId15" Type="http://schemas.openxmlformats.org/officeDocument/2006/relationships/hyperlink" Target="https://www.iheart.com/podcast/269-ceo-digital-92191995/" TargetMode="External"/><Relationship Id="rId14" Type="http://schemas.openxmlformats.org/officeDocument/2006/relationships/image" Target="../media/image6.png"/><Relationship Id="rId16" Type="http://schemas.openxmlformats.org/officeDocument/2006/relationships/image" Target="../media/image12.png"/><Relationship Id="rId5" Type="http://schemas.openxmlformats.org/officeDocument/2006/relationships/hyperlink" Target="https://podcasts.apple.com/us/podcast/ceo-digital/id1607625507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open.spotify.com/show/1iQia483g18mWf4nhbA3oD" TargetMode="External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23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3" Type="http://schemas.openxmlformats.org/officeDocument/2006/relationships/image" Target="../media/image8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14" Type="http://schemas.openxmlformats.org/officeDocument/2006/relationships/image" Target="../media/image7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17.png"/><Relationship Id="rId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572000" y="994075"/>
            <a:ext cx="4560000" cy="46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28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Conexiones emocionales para marcas: Entendiendo el porqué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60" name="Google Shape;60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3" name="Google Shape;63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702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/>
          <p:nvPr/>
        </p:nvSpPr>
        <p:spPr>
          <a:xfrm rot="-360960">
            <a:off x="4446587" y="-499851"/>
            <a:ext cx="2699266" cy="57258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4572000" y="994075"/>
            <a:ext cx="4560000" cy="46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SHOW NOTES</a:t>
            </a:r>
            <a:endParaRPr sz="1000">
              <a:solidFill>
                <a:schemeClr val="dk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EPISODIO 28</a:t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Conexiones emocionales para marcas: Entendiendo el porqué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5423800" y="4728250"/>
            <a:ext cx="3480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Contacto: </a:t>
            </a:r>
            <a:r>
              <a:rPr lang="es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ceodigital@mck.agency</a:t>
            </a:r>
            <a:endParaRPr sz="27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 b="2421" l="0" r="0" t="22152"/>
          <a:stretch/>
        </p:blipFill>
        <p:spPr>
          <a:xfrm>
            <a:off x="728950" y="1195413"/>
            <a:ext cx="3096300" cy="23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1040353" y="3788800"/>
            <a:ext cx="2473500" cy="2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i="1" lang="es" sz="1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Escúchalo en tu plataforma favorita:</a:t>
            </a:r>
            <a:endParaRPr sz="1000">
              <a:solidFill>
                <a:srgbClr val="FFFFFF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72" name="Google Shape;172;p2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314" y="4131222"/>
            <a:ext cx="1256110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2300" y="4131225"/>
            <a:ext cx="1269609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75785" y="4131216"/>
            <a:ext cx="1056300" cy="30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75" name="Google Shape;175;p22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326" y="4541152"/>
            <a:ext cx="1256100" cy="3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44621" y="4546353"/>
            <a:ext cx="1264946" cy="3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72950" y="4543587"/>
            <a:ext cx="1056301" cy="31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320275" y="1305375"/>
            <a:ext cx="3990000" cy="3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esta nueva entrega, hablamos de un tema muy apasionante: las conexiones emocionales con las marcas.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conjunto con nuestro invitado:  Fernando Mosqueda, Growth Director &amp; Partner en MCK, profundizamos en los hechos biológicos detrás de estas conexiones, su importancia para la mercadotecnia y la metodología para poder crearlas.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Asimismo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exploramos algunos ejemplos de campañas con gran vinculación emocional, realizadas por marcas que han sabido identificar y comunicar su porqué.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FFFFFF"/>
              </a:solidFill>
              <a:highlight>
                <a:srgbClr val="18181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20275" y="164925"/>
            <a:ext cx="4323600" cy="15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EPISODIO 28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Conexiones emocionales para marcas: Entendiendo el porqué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4572000" y="1305375"/>
            <a:ext cx="0" cy="34392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73" name="Google Shape;73;p14"/>
          <p:cNvGrpSpPr/>
          <p:nvPr/>
        </p:nvGrpSpPr>
        <p:grpSpPr>
          <a:xfrm>
            <a:off x="0" y="4702625"/>
            <a:ext cx="9162875" cy="440875"/>
            <a:chOff x="0" y="4702625"/>
            <a:chExt cx="9162875" cy="440875"/>
          </a:xfrm>
        </p:grpSpPr>
        <p:pic>
          <p:nvPicPr>
            <p:cNvPr id="74" name="Google Shape;7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4702625"/>
              <a:ext cx="9144000" cy="44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4"/>
            <p:cNvPicPr preferRelativeResize="0"/>
            <p:nvPr/>
          </p:nvPicPr>
          <p:blipFill rotWithShape="1">
            <a:blip r:embed="rId4">
              <a:alphaModFix/>
            </a:blip>
            <a:srcRect b="19460" l="0" r="0" t="22152"/>
            <a:stretch/>
          </p:blipFill>
          <p:spPr>
            <a:xfrm>
              <a:off x="124275" y="4745800"/>
              <a:ext cx="681147" cy="39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4"/>
            <p:cNvPicPr preferRelativeResize="0"/>
            <p:nvPr/>
          </p:nvPicPr>
          <p:blipFill rotWithShape="1">
            <a:blip r:embed="rId4">
              <a:alphaModFix/>
            </a:blip>
            <a:srcRect b="1344" l="0" r="0" t="84747"/>
            <a:stretch/>
          </p:blipFill>
          <p:spPr>
            <a:xfrm>
              <a:off x="6872150" y="4763775"/>
              <a:ext cx="2290725" cy="318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p14"/>
          <p:cNvSpPr txBox="1"/>
          <p:nvPr/>
        </p:nvSpPr>
        <p:spPr>
          <a:xfrm>
            <a:off x="4833725" y="1305375"/>
            <a:ext cx="38091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Montserrat SemiBold"/>
                <a:ea typeface="Montserrat SemiBold"/>
                <a:cs typeface="Montserrat SemiBold"/>
                <a:sym typeface="Montserrat SemiBold"/>
              </a:rPr>
              <a:t>Puntos clave de este episodio:</a:t>
            </a:r>
            <a:endParaRPr sz="12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Conexiones emocionales con las marcas.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Los momentos y las marcas.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Light"/>
              <a:buChar char="●"/>
            </a:pPr>
            <a:r>
              <a:rPr lang="es" sz="1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Las verdades humanas como eje principal.</a:t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1151550" y="962750"/>
            <a:ext cx="6840900" cy="29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“Es necesario </a:t>
            </a:r>
            <a:r>
              <a:rPr b="1"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empatizar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con el </a:t>
            </a:r>
            <a:r>
              <a:rPr b="1"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contexto del público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al cual va dirigido cualquier tipo de 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publicidad”.</a:t>
            </a:r>
            <a:endParaRPr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15300" y="4386787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4572000" y="3921350"/>
            <a:ext cx="4399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Luis Badillo </a:t>
            </a:r>
            <a:r>
              <a:rPr lang="e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MCK FOUNDER &amp; CEO</a:t>
            </a:r>
            <a:endParaRPr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1516800" y="278425"/>
            <a:ext cx="6110400" cy="11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Es necesario acomodar todas las piezas del ecosistema para que funcionen a nuestro favor </a:t>
            </a:r>
            <a:endParaRPr b="1" sz="1800">
              <a:solidFill>
                <a:srgbClr val="0F27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1260375" y="25089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t/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4015850" y="1123075"/>
            <a:ext cx="28563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Así como en la vida cotidiana, las audiencias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conectan mejor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 aquellas marcas con la cuales se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vinculan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con las que les caen mejor y las que están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alineadas 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 sus valores y metas.</a:t>
            </a:r>
            <a:endParaRPr sz="1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5131875" y="2656050"/>
            <a:ext cx="3000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Las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conexiones emocionales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en contextos digitales parten de una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conexión con la segmentación. 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166350"/>
            <a:ext cx="6415949" cy="453627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6144000" y="3551525"/>
            <a:ext cx="3000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Todo tiene que ver con la conexión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que vamos a tener con las personas.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Cómo se distribuye el mensaje, cómo se crea, etc.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5862" y="1284825"/>
            <a:ext cx="3863001" cy="257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5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5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1516800" y="409350"/>
            <a:ext cx="6110400" cy="11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Las emociones dependen de momentos</a:t>
            </a:r>
            <a:endParaRPr b="1" sz="1800">
              <a:solidFill>
                <a:srgbClr val="0F27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279050" y="1332700"/>
            <a:ext cx="24228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Una persona puede tener muchos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cambios de humor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 muchas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emociones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al día.</a:t>
            </a:r>
            <a:endParaRPr sz="1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6673825" y="1226500"/>
            <a:ext cx="24228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Puede estar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dentro de tu target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pero al mismo tiempo puede estar dentro del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target de alguien más.</a:t>
            </a:r>
            <a:endParaRPr b="1"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3222901" y="3883600"/>
            <a:ext cx="26982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Tenemos que saber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qué emociones van a conectar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en ese momento con cada persona.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1032950" y="2734800"/>
            <a:ext cx="841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latin typeface="Montserrat"/>
                <a:ea typeface="Montserrat"/>
                <a:cs typeface="Montserrat"/>
                <a:sym typeface="Montserrat"/>
              </a:rPr>
              <a:t>Por ello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6881100" y="2734800"/>
            <a:ext cx="746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 ello </a:t>
            </a:r>
            <a:endParaRPr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10365618">
            <a:off x="1808545" y="2114473"/>
            <a:ext cx="1154636" cy="115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0654014">
            <a:off x="6199419" y="2164783"/>
            <a:ext cx="1053965" cy="105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571200" y="962750"/>
            <a:ext cx="8001600" cy="29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“Es importante </a:t>
            </a:r>
            <a:r>
              <a:rPr b="1"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analizar el contexto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de tu audiencia antes de realizar 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una campaña, 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para</a:t>
            </a:r>
            <a:r>
              <a:rPr b="1"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evitar una crisis de marca”.</a:t>
            </a:r>
            <a:endParaRPr b="1"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15300" y="4386787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4572000" y="3921350"/>
            <a:ext cx="4399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Luis Badillo </a:t>
            </a:r>
            <a:r>
              <a:rPr lang="e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MCK FOUNDER &amp; CEO</a:t>
            </a:r>
            <a:endParaRPr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 rotWithShape="1">
          <a:blip r:embed="rId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>
            <a:off x="2146500" y="175325"/>
            <a:ext cx="48510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b="1" lang="es" sz="180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Las verdades humanas son un buen lugar para comenzar</a:t>
            </a:r>
            <a:endParaRPr b="1" sz="1800">
              <a:solidFill>
                <a:srgbClr val="0F27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382675" y="1250300"/>
            <a:ext cx="27486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Estas verdades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 tienen vigencia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 tienen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miles de bajadas diferentes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alrededor de ese concepto. </a:t>
            </a:r>
            <a:endParaRPr sz="11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382675" y="3152875"/>
            <a:ext cx="29154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Todo comienza con esa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verdad humana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(felicidad, belleza, amor, etc.)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b="1"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 las marcas no la conocen, no hay consistencia</a:t>
            </a: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se pierde.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2225" y="1004600"/>
            <a:ext cx="2611925" cy="15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1325" y="925063"/>
            <a:ext cx="2140751" cy="356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72225" y="2902585"/>
            <a:ext cx="2611924" cy="1469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91440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/>
        </p:nvSpPr>
        <p:spPr>
          <a:xfrm>
            <a:off x="654550" y="903225"/>
            <a:ext cx="8001600" cy="29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741"/>
              </a:buClr>
              <a:buSzPts val="2700"/>
              <a:buFont typeface="Helvetica Neue"/>
              <a:buNone/>
            </a:pP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“Las </a:t>
            </a:r>
            <a:r>
              <a:rPr b="1"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conexiones emocionales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en contextos digitales parten de una conexión con la segmentación. Hacer una </a:t>
            </a:r>
            <a:r>
              <a:rPr b="1"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bajada más precisa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te permitirá </a:t>
            </a:r>
            <a:r>
              <a:rPr b="1"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leer a tu público</a:t>
            </a:r>
            <a:r>
              <a:rPr lang="es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.”</a:t>
            </a:r>
            <a:endParaRPr b="1" sz="2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4">
            <a:alphaModFix/>
          </a:blip>
          <a:srcRect b="19460" l="0" r="0" t="22152"/>
          <a:stretch/>
        </p:blipFill>
        <p:spPr>
          <a:xfrm>
            <a:off x="415300" y="4386787"/>
            <a:ext cx="796975" cy="4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4572000" y="3921350"/>
            <a:ext cx="43992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Luis Badillo </a:t>
            </a:r>
            <a:r>
              <a:rPr lang="e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MCK FOUNDER &amp; CEO</a:t>
            </a:r>
            <a:endParaRPr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/>
        </p:nvSpPr>
        <p:spPr>
          <a:xfrm>
            <a:off x="1747500" y="2042825"/>
            <a:ext cx="5649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Las marcas deben de tener una razón de ser y de existir. A partir de esa razón de existir deben construir su propio sistema de creencias, ya que eso es lo que realmente las va a hacer trascender a lo largo del tiempo.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425" y="683075"/>
            <a:ext cx="1140050" cy="114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5550" y="259963"/>
            <a:ext cx="1200600" cy="12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7650" y="683087"/>
            <a:ext cx="959850" cy="95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6650" y="324550"/>
            <a:ext cx="1200600" cy="12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1088" y="2773875"/>
            <a:ext cx="1514426" cy="151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78125" y="3479675"/>
            <a:ext cx="599375" cy="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46150" y="3596488"/>
            <a:ext cx="912050" cy="9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41800" y="3479675"/>
            <a:ext cx="912050" cy="91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16600" y="2279075"/>
            <a:ext cx="959850" cy="95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04750" y="3366125"/>
            <a:ext cx="787400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4702625"/>
            <a:ext cx="9144000" cy="4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 rotWithShape="1">
          <a:blip r:embed="rId14">
            <a:alphaModFix/>
          </a:blip>
          <a:srcRect b="19460" l="0" r="0" t="22152"/>
          <a:stretch/>
        </p:blipFill>
        <p:spPr>
          <a:xfrm>
            <a:off x="124275" y="4745800"/>
            <a:ext cx="681147" cy="3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 rotWithShape="1">
          <a:blip r:embed="rId14">
            <a:alphaModFix/>
          </a:blip>
          <a:srcRect b="1344" l="0" r="0" t="84747"/>
          <a:stretch/>
        </p:blipFill>
        <p:spPr>
          <a:xfrm>
            <a:off x="6872150" y="4763775"/>
            <a:ext cx="2290725" cy="3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